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523" r:id="rId5"/>
    <p:sldId id="320" r:id="rId6"/>
    <p:sldId id="532" r:id="rId7"/>
    <p:sldId id="536" r:id="rId8"/>
    <p:sldId id="548" r:id="rId9"/>
    <p:sldId id="534" r:id="rId10"/>
    <p:sldId id="533" r:id="rId11"/>
    <p:sldId id="541" r:id="rId12"/>
    <p:sldId id="539" r:id="rId13"/>
    <p:sldId id="540" r:id="rId14"/>
    <p:sldId id="566" r:id="rId15"/>
    <p:sldId id="567" r:id="rId16"/>
    <p:sldId id="556" r:id="rId17"/>
    <p:sldId id="557" r:id="rId18"/>
    <p:sldId id="558" r:id="rId19"/>
    <p:sldId id="559" r:id="rId20"/>
    <p:sldId id="561" r:id="rId21"/>
    <p:sldId id="554" r:id="rId22"/>
    <p:sldId id="562" r:id="rId23"/>
    <p:sldId id="563" r:id="rId24"/>
    <p:sldId id="537" r:id="rId25"/>
    <p:sldId id="538" r:id="rId26"/>
    <p:sldId id="565" r:id="rId27"/>
    <p:sldId id="543"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02" autoAdjust="0"/>
    <p:restoredTop sz="96571" autoAdjust="0"/>
  </p:normalViewPr>
  <p:slideViewPr>
    <p:cSldViewPr snapToGrid="0" showGuides="1">
      <p:cViewPr varScale="1">
        <p:scale>
          <a:sx n="88" d="100"/>
          <a:sy n="88" d="100"/>
        </p:scale>
        <p:origin x="960"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8/6/21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8/6/21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dirty="0"/>
          </a:p>
        </p:txBody>
      </p:sp>
    </p:spTree>
    <p:extLst>
      <p:ext uri="{BB962C8B-B14F-4D97-AF65-F5344CB8AC3E}">
        <p14:creationId xmlns:p14="http://schemas.microsoft.com/office/powerpoint/2010/main" val="37314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dirty="0"/>
          </a:p>
        </p:txBody>
      </p:sp>
    </p:spTree>
    <p:extLst>
      <p:ext uri="{BB962C8B-B14F-4D97-AF65-F5344CB8AC3E}">
        <p14:creationId xmlns:p14="http://schemas.microsoft.com/office/powerpoint/2010/main" val="380597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should reference other presentations at the annual meeting</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dirty="0"/>
          </a:p>
        </p:txBody>
      </p:sp>
    </p:spTree>
    <p:extLst>
      <p:ext uri="{BB962C8B-B14F-4D97-AF65-F5344CB8AC3E}">
        <p14:creationId xmlns:p14="http://schemas.microsoft.com/office/powerpoint/2010/main" val="127657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dirty="0"/>
          </a:p>
        </p:txBody>
      </p:sp>
    </p:spTree>
    <p:extLst>
      <p:ext uri="{BB962C8B-B14F-4D97-AF65-F5344CB8AC3E}">
        <p14:creationId xmlns:p14="http://schemas.microsoft.com/office/powerpoint/2010/main" val="1677186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dirty="0"/>
          </a:p>
        </p:txBody>
      </p:sp>
    </p:spTree>
    <p:extLst>
      <p:ext uri="{BB962C8B-B14F-4D97-AF65-F5344CB8AC3E}">
        <p14:creationId xmlns:p14="http://schemas.microsoft.com/office/powerpoint/2010/main" val="100295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64252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David M. Rogers</a:t>
            </a:r>
            <a:br>
              <a:rPr lang="en-US" u="sng" dirty="0"/>
            </a:br>
            <a:r>
              <a:rPr lang="en-US" sz="2000" dirty="0"/>
              <a:t>Oak Ridge National Laboratory</a:t>
            </a:r>
            <a:endParaRPr lang="en-US" dirty="0"/>
          </a:p>
          <a:p>
            <a:pPr>
              <a:spcBef>
                <a:spcPts val="2800"/>
              </a:spcBef>
            </a:pPr>
            <a:r>
              <a:rPr lang="en-US" sz="2000" dirty="0"/>
              <a:t>Software Productivity Track, </a:t>
            </a:r>
            <a:r>
              <a:rPr lang="en-US" sz="2000"/>
              <a:t>ATPESC 2021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606029" y="1215560"/>
            <a:ext cx="1519968" cy="461665"/>
          </a:xfrm>
          <a:prstGeom prst="rect">
            <a:avLst/>
          </a:prstGeom>
          <a:noFill/>
        </p:spPr>
        <p:txBody>
          <a:bodyPr wrap="none" rtlCol="0">
            <a:spAutoFit/>
          </a:bodyPr>
          <a:lstStyle/>
          <a:p>
            <a:r>
              <a:rPr lang="en-US" sz="2400" dirty="0"/>
              <a:t>Job setup</a:t>
            </a:r>
          </a:p>
        </p:txBody>
      </p:sp>
    </p:spTree>
    <p:extLst>
      <p:ext uri="{BB962C8B-B14F-4D97-AF65-F5344CB8AC3E}">
        <p14:creationId xmlns:p14="http://schemas.microsoft.com/office/powerpoint/2010/main" val="27038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Many Alternatives, e.g. </a:t>
            </a:r>
            <a:r>
              <a:rPr lang="en-US" dirty="0" err="1"/>
              <a:t>gitlab</a:t>
            </a:r>
            <a:r>
              <a:rPr lang="en-US" dirty="0"/>
              <a:t>, circle-ci, and Travis CI:</a:t>
            </a:r>
            <a:br>
              <a:rPr lang="en-US" dirty="0"/>
            </a:br>
            <a:endParaRPr lang="en-US" dirty="0"/>
          </a:p>
        </p:txBody>
      </p:sp>
      <p:pic>
        <p:nvPicPr>
          <p:cNvPr id="15" name="Picture 14">
            <a:extLst>
              <a:ext uri="{FF2B5EF4-FFF2-40B4-BE49-F238E27FC236}">
                <a16:creationId xmlns:a16="http://schemas.microsoft.com/office/drawing/2014/main" id="{227D88E3-D69A-A047-A73A-C5360D3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6" y="1522737"/>
            <a:ext cx="7723941" cy="3820444"/>
          </a:xfrm>
          <a:prstGeom prst="rect">
            <a:avLst/>
          </a:prstGeom>
        </p:spPr>
      </p:pic>
    </p:spTree>
    <p:extLst>
      <p:ext uri="{BB962C8B-B14F-4D97-AF65-F5344CB8AC3E}">
        <p14:creationId xmlns:p14="http://schemas.microsoft.com/office/powerpoint/2010/main" val="77197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David M. Rogers, Better Scientific Software tutorial, in ISC High Performance, online, 2021. DOI: </a:t>
            </a:r>
            <a:r>
              <a:rPr lang="en-US" sz="1600" b="1" dirty="0">
                <a:hlinkClick r:id="rId4"/>
              </a:rPr>
              <a:t>10.6084/m9.figshare.14642520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r>
              <a:rPr lang="en-US" dirty="0"/>
              <a:t>Complex-wide Federation</a:t>
            </a:r>
          </a:p>
          <a:p>
            <a:pPr lvl="1"/>
            <a:r>
              <a:rPr lang="en-US" dirty="0"/>
              <a:t>Many hurdles still to overcome</a:t>
            </a:r>
          </a:p>
          <a:p>
            <a:pPr lvl="1"/>
            <a:endParaRPr lang="en-US" dirty="0"/>
          </a:p>
          <a:p>
            <a:r>
              <a:rPr lang="en-US" dirty="0"/>
              <a:t>More about ECP CI at the Annual Meeting</a:t>
            </a:r>
          </a:p>
          <a:p>
            <a:pPr lvl="1"/>
            <a:r>
              <a:rPr lang="en-US" dirty="0">
                <a:solidFill>
                  <a:srgbClr val="FF0000"/>
                </a:solidFill>
              </a:rPr>
              <a:t>Benefitting From ECP CI</a:t>
            </a:r>
          </a:p>
          <a:p>
            <a:pPr lvl="2"/>
            <a:r>
              <a:rPr lang="en-US" dirty="0"/>
              <a:t>Wednesday 2:30-3:30 Eastern</a:t>
            </a:r>
          </a:p>
          <a:p>
            <a:pPr lvl="1"/>
            <a:r>
              <a:rPr lang="en-US" dirty="0">
                <a:solidFill>
                  <a:srgbClr val="FF0000"/>
                </a:solidFill>
              </a:rPr>
              <a:t>ECP CI Startup Tutorial</a:t>
            </a:r>
          </a:p>
          <a:p>
            <a:pPr lvl="2"/>
            <a:r>
              <a:rPr lang="en-US" dirty="0"/>
              <a:t>Friday 2:30-6 Eastern</a:t>
            </a:r>
          </a:p>
          <a:p>
            <a:r>
              <a:rPr lang="en-US" dirty="0"/>
              <a:t>Documentation and on-boarding help</a:t>
            </a:r>
          </a:p>
          <a:p>
            <a:pPr lvl="1"/>
            <a:r>
              <a:rPr lang="en-US" dirty="0">
                <a:hlinkClick r:id="rId3"/>
              </a:rPr>
              <a:t>https://ecp-ci.gitlab.io</a:t>
            </a:r>
            <a:endParaRPr lang="en-US" dirty="0"/>
          </a:p>
          <a:p>
            <a:pPr lvl="1"/>
            <a:endParaRPr lang="en-US" dirty="0"/>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37976" y="2868930"/>
          <a:ext cx="5607806" cy="3662680"/>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sz="1600" dirty="0"/>
                        <a:t>GitHub Actions</a:t>
                      </a:r>
                      <a:br>
                        <a:rPr lang="en-US" sz="1600" dirty="0"/>
                      </a:br>
                      <a:r>
                        <a:rPr lang="en-US" sz="1600" dirty="0"/>
                        <a:t>.</a:t>
                      </a:r>
                      <a:br>
                        <a:rPr lang="en-US" sz="1600" dirty="0"/>
                      </a:br>
                      <a:r>
                        <a:rPr lang="en-US" sz="1600" dirty="0"/>
                        <a:t>.</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5944589" y="5658756"/>
            <a:ext cx="587829" cy="629014"/>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6092719"/>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4256412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3"/>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4"/>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Lives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3777</TotalTime>
  <Words>1756</Words>
  <Application>Microsoft Macintosh PowerPoint</Application>
  <PresentationFormat>Custom</PresentationFormat>
  <Paragraphs>201</Paragraphs>
  <Slides>24</Slides>
  <Notes>9</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GitHub Actions - Release Automation</vt:lpstr>
      <vt:lpstr>Many Alternatives, e.g. gitlab, circle-ci, and Travis CI: </vt:lpstr>
      <vt:lpstr>Summary</vt:lpstr>
      <vt:lpstr>CI Testing is one part of the “Shift Left” movement in DevOps</vt:lpstr>
      <vt:lpstr>ECP CI Resources</vt:lpstr>
      <vt:lpstr>Getting started with CI: </vt:lpstr>
      <vt:lpstr>travis-ci.com</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203</cp:revision>
  <cp:lastPrinted>2017-11-02T18:35:01Z</cp:lastPrinted>
  <dcterms:created xsi:type="dcterms:W3CDTF">2018-11-06T17:28:56Z</dcterms:created>
  <dcterms:modified xsi:type="dcterms:W3CDTF">2021-08-06T20:59:36Z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